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69" r:id="rId3"/>
    <p:sldId id="262" r:id="rId4"/>
    <p:sldId id="271" r:id="rId5"/>
    <p:sldId id="282" r:id="rId6"/>
    <p:sldId id="283" r:id="rId7"/>
    <p:sldId id="272" r:id="rId8"/>
    <p:sldId id="273" r:id="rId9"/>
    <p:sldId id="285" r:id="rId10"/>
    <p:sldId id="274" r:id="rId11"/>
    <p:sldId id="279" r:id="rId12"/>
    <p:sldId id="275" r:id="rId13"/>
    <p:sldId id="276" r:id="rId14"/>
    <p:sldId id="277" r:id="rId15"/>
    <p:sldId id="280" r:id="rId16"/>
    <p:sldId id="278" r:id="rId17"/>
    <p:sldId id="281" r:id="rId18"/>
    <p:sldId id="286" r:id="rId19"/>
    <p:sldId id="287" r:id="rId20"/>
    <p:sldId id="288" r:id="rId21"/>
    <p:sldId id="28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96257" autoAdjust="0"/>
  </p:normalViewPr>
  <p:slideViewPr>
    <p:cSldViewPr>
      <p:cViewPr varScale="1">
        <p:scale>
          <a:sx n="116" d="100"/>
          <a:sy n="116" d="100"/>
        </p:scale>
        <p:origin x="576"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6B439-260A-4F4C-A3EA-115B7628E35C}" type="datetimeFigureOut">
              <a:rPr lang="tr-TR" smtClean="0"/>
              <a:t>7.01.2025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53A61-6768-4A17-B62B-244A4AECB422}" type="slidenum">
              <a:rPr lang="tr-TR" smtClean="0"/>
              <a:t>‹#›</a:t>
            </a:fld>
            <a:endParaRPr lang="tr-TR"/>
          </a:p>
        </p:txBody>
      </p:sp>
    </p:spTree>
    <p:extLst>
      <p:ext uri="{BB962C8B-B14F-4D97-AF65-F5344CB8AC3E}">
        <p14:creationId xmlns:p14="http://schemas.microsoft.com/office/powerpoint/2010/main" val="340574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63838"/>
            <a:ext cx="7772400" cy="685899"/>
          </a:xfrm>
        </p:spPr>
        <p:txBody>
          <a:bodyPr/>
          <a:lstStyle>
            <a:lvl1pPr>
              <a:defRPr sz="4000">
                <a:solidFill>
                  <a:schemeClr val="bg1"/>
                </a:solidFill>
              </a:defRPr>
            </a:lvl1pPr>
          </a:lstStyle>
          <a:p>
            <a:r>
              <a:rPr lang="en-US" dirty="0"/>
              <a:t>NAME OF PRESENTATION</a:t>
            </a:r>
          </a:p>
        </p:txBody>
      </p:sp>
      <p:sp>
        <p:nvSpPr>
          <p:cNvPr id="3" name="Subtitle 2"/>
          <p:cNvSpPr>
            <a:spLocks noGrp="1"/>
          </p:cNvSpPr>
          <p:nvPr>
            <p:ph type="subTitle" idx="1" hasCustomPrompt="1"/>
          </p:nvPr>
        </p:nvSpPr>
        <p:spPr>
          <a:xfrm>
            <a:off x="1371600" y="3867894"/>
            <a:ext cx="6400800" cy="593204"/>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p>
            <a:fld id="{4B1DC297-09F1-4742-B35F-92BDBFF730AB}" type="datetime1">
              <a:rPr lang="tr-TR" smtClean="0"/>
              <a:t>7.01.2025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3451-F6E1-4628-A8E3-1405590B0C33}" type="slidenum">
              <a:rPr lang="en-US" smtClean="0"/>
              <a:t>‹#›</a:t>
            </a:fld>
            <a:endParaRPr lang="en-US"/>
          </a:p>
        </p:txBody>
      </p:sp>
    </p:spTree>
    <p:extLst>
      <p:ext uri="{BB962C8B-B14F-4D97-AF65-F5344CB8AC3E}">
        <p14:creationId xmlns:p14="http://schemas.microsoft.com/office/powerpoint/2010/main" val="267662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5736" y="205979"/>
            <a:ext cx="6491064" cy="857250"/>
          </a:xfrm>
        </p:spPr>
        <p:txBody>
          <a:bodyPr/>
          <a:lstStyle>
            <a:lvl1pPr algn="l">
              <a:defRPr/>
            </a:lvl1pPr>
          </a:lstStyle>
          <a:p>
            <a:r>
              <a:rPr lang="en-US" dirty="0"/>
              <a:t>Title</a:t>
            </a:r>
          </a:p>
        </p:txBody>
      </p:sp>
      <p:sp>
        <p:nvSpPr>
          <p:cNvPr id="3" name="Content Placeholder 2"/>
          <p:cNvSpPr>
            <a:spLocks noGrp="1"/>
          </p:cNvSpPr>
          <p:nvPr>
            <p:ph idx="1" hasCustomPrompt="1"/>
          </p:nvPr>
        </p:nvSpPr>
        <p:spPr>
          <a:xfrm>
            <a:off x="2195736" y="1200151"/>
            <a:ext cx="6491064" cy="3394472"/>
          </a:xfrm>
        </p:spPr>
        <p:txBody>
          <a:body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54782882-01CF-43B3-94E8-1FF50F625EE5}" type="datetime1">
              <a:rPr lang="tr-TR" smtClean="0"/>
              <a:t>7.01.2025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3451-F6E1-4628-A8E3-1405590B0C33}" type="slidenum">
              <a:rPr lang="en-US" smtClean="0"/>
              <a:t>‹#›</a:t>
            </a:fld>
            <a:endParaRPr lang="en-US"/>
          </a:p>
        </p:txBody>
      </p:sp>
    </p:spTree>
    <p:extLst>
      <p:ext uri="{BB962C8B-B14F-4D97-AF65-F5344CB8AC3E}">
        <p14:creationId xmlns:p14="http://schemas.microsoft.com/office/powerpoint/2010/main" val="122958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27534"/>
            <a:ext cx="8229600" cy="857250"/>
          </a:xfrm>
        </p:spPr>
        <p:txBody>
          <a:bodyPr/>
          <a:lstStyle>
            <a:lvl1pPr>
              <a:defRPr/>
            </a:lvl1pPr>
          </a:lstStyle>
          <a:p>
            <a:r>
              <a:rPr lang="en-US" dirty="0"/>
              <a:t>Title</a:t>
            </a:r>
          </a:p>
        </p:txBody>
      </p:sp>
      <p:sp>
        <p:nvSpPr>
          <p:cNvPr id="3" name="Content Placeholder 2"/>
          <p:cNvSpPr>
            <a:spLocks noGrp="1"/>
          </p:cNvSpPr>
          <p:nvPr>
            <p:ph idx="1" hasCustomPrompt="1"/>
          </p:nvPr>
        </p:nvSpPr>
        <p:spPr>
          <a:xfrm>
            <a:off x="457200" y="1491629"/>
            <a:ext cx="8229600" cy="3102993"/>
          </a:xfrm>
        </p:spPr>
        <p:txBody>
          <a:bodyPr/>
          <a:lstStyle>
            <a:lvl1pPr marL="0" indent="0" algn="ctr">
              <a:buNone/>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DE381E40-0A39-4116-8FE6-7F7556FADB51}" type="datetime1">
              <a:rPr lang="tr-TR" smtClean="0"/>
              <a:t>7.01.2025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13451-F6E1-4628-A8E3-1405590B0C33}" type="slidenum">
              <a:rPr lang="en-US" smtClean="0"/>
              <a:t>‹#›</a:t>
            </a:fld>
            <a:endParaRPr lang="en-US"/>
          </a:p>
        </p:txBody>
      </p:sp>
    </p:spTree>
    <p:extLst>
      <p:ext uri="{BB962C8B-B14F-4D97-AF65-F5344CB8AC3E}">
        <p14:creationId xmlns:p14="http://schemas.microsoft.com/office/powerpoint/2010/main" val="2236493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noProof="0"/>
              <a:t>Asıl başlık stili için tıklatın</a:t>
            </a:r>
            <a:endParaRPr lang="en-US" noProof="0"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44DEEEE-30E6-41C9-ABE0-45AE9C891E91}" type="datetime1">
              <a:rPr lang="tr-TR" noProof="0" smtClean="0"/>
              <a:t>7.01.2025</a:t>
            </a:fld>
            <a:endParaRPr lang="en-US" noProof="0"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713451-F6E1-4628-A8E3-1405590B0C33}" type="slidenum">
              <a:rPr lang="en-US" noProof="0" smtClean="0"/>
              <a:t>‹#›</a:t>
            </a:fld>
            <a:endParaRPr lang="en-US" noProof="0" dirty="0"/>
          </a:p>
        </p:txBody>
      </p:sp>
    </p:spTree>
    <p:extLst>
      <p:ext uri="{BB962C8B-B14F-4D97-AF65-F5344CB8AC3E}">
        <p14:creationId xmlns:p14="http://schemas.microsoft.com/office/powerpoint/2010/main" val="2678416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bf.kayseri.edu.tr/tr/i/70-1/yonergel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bf.kayseri.edu.tr/tr/i/70-1/yonergeler"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Yuvarlatılmış Köşeler 5">
            <a:extLst>
              <a:ext uri="{FF2B5EF4-FFF2-40B4-BE49-F238E27FC236}">
                <a16:creationId xmlns:a16="http://schemas.microsoft.com/office/drawing/2014/main" xmlns="" id="{B3416529-9E64-4B7E-9940-FEEEB50FFF35}"/>
              </a:ext>
            </a:extLst>
          </p:cNvPr>
          <p:cNvSpPr/>
          <p:nvPr/>
        </p:nvSpPr>
        <p:spPr>
          <a:xfrm>
            <a:off x="1619672" y="915566"/>
            <a:ext cx="5544616" cy="114051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Title 1"/>
          <p:cNvSpPr>
            <a:spLocks noGrp="1"/>
          </p:cNvSpPr>
          <p:nvPr>
            <p:ph type="ctrTitle"/>
          </p:nvPr>
        </p:nvSpPr>
        <p:spPr>
          <a:xfrm>
            <a:off x="1317594" y="3291830"/>
            <a:ext cx="6278742" cy="1224136"/>
          </a:xfrm>
          <a:solidFill>
            <a:schemeClr val="tx2">
              <a:lumMod val="50000"/>
            </a:schemeClr>
          </a:solidFill>
        </p:spPr>
        <p:txBody>
          <a:bodyPr>
            <a:normAutofit/>
          </a:bodyPr>
          <a:lstStyle/>
          <a:p>
            <a:r>
              <a:rPr lang="tr-TR" sz="3600" dirty="0"/>
              <a:t>UYGULAMALI DERS BİLGİLENDİRME TOPLANTISI</a:t>
            </a:r>
            <a:endParaRPr lang="en-US" sz="2800" dirty="0"/>
          </a:p>
        </p:txBody>
      </p:sp>
      <p:pic>
        <p:nvPicPr>
          <p:cNvPr id="5" name="Resim 4">
            <a:extLst>
              <a:ext uri="{FF2B5EF4-FFF2-40B4-BE49-F238E27FC236}">
                <a16:creationId xmlns:a16="http://schemas.microsoft.com/office/drawing/2014/main" xmlns="" id="{8CEC8B6D-F084-47AC-AC7D-BDCCE2BE1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174189"/>
            <a:ext cx="2196244" cy="623271"/>
          </a:xfrm>
          <a:prstGeom prst="rect">
            <a:avLst/>
          </a:prstGeom>
        </p:spPr>
      </p:pic>
      <p:sp>
        <p:nvSpPr>
          <p:cNvPr id="7" name="Title 1"/>
          <p:cNvSpPr txBox="1">
            <a:spLocks/>
          </p:cNvSpPr>
          <p:nvPr/>
        </p:nvSpPr>
        <p:spPr>
          <a:xfrm>
            <a:off x="1043608" y="2323050"/>
            <a:ext cx="6768752" cy="792088"/>
          </a:xfrm>
          <a:prstGeom prst="rect">
            <a:avLst/>
          </a:prstGeom>
          <a:solidFill>
            <a:schemeClr val="tx2">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000" kern="1200">
                <a:solidFill>
                  <a:schemeClr val="bg1"/>
                </a:solidFill>
                <a:latin typeface="+mj-lt"/>
                <a:ea typeface="+mj-ea"/>
                <a:cs typeface="+mj-cs"/>
              </a:defRPr>
            </a:lvl1pPr>
          </a:lstStyle>
          <a:p>
            <a:r>
              <a:rPr lang="tr-TR" sz="3600" dirty="0" smtClean="0"/>
              <a:t>UYGULAMALI BİLİMLER FAKÜLTESİ</a:t>
            </a:r>
            <a:endParaRPr lang="en-US" sz="2800" dirty="0"/>
          </a:p>
        </p:txBody>
      </p:sp>
    </p:spTree>
    <p:extLst>
      <p:ext uri="{BB962C8B-B14F-4D97-AF65-F5344CB8AC3E}">
        <p14:creationId xmlns:p14="http://schemas.microsoft.com/office/powerpoint/2010/main" val="3979024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7"/>
            <a:ext cx="6480720" cy="997621"/>
          </a:xfrm>
        </p:spPr>
        <p:txBody>
          <a:bodyPr>
            <a:normAutofit fontScale="90000"/>
          </a:bodyPr>
          <a:lstStyle/>
          <a:p>
            <a:r>
              <a:rPr lang="tr-TR" dirty="0"/>
              <a:t>Uygulamalı Dersini Yapacağım Yeri Kim Bulacak?</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502133"/>
            <a:ext cx="6552728" cy="3262432"/>
          </a:xfrm>
        </p:spPr>
        <p:txBody>
          <a:bodyPr>
            <a:normAutofit fontScale="92500" lnSpcReduction="20000"/>
          </a:bodyPr>
          <a:lstStyle/>
          <a:p>
            <a:pPr marL="0" indent="0">
              <a:buNone/>
            </a:pPr>
            <a:r>
              <a:rPr lang="tr-TR" sz="2400" dirty="0"/>
              <a:t>Öğrenciler uygulamalı dersi yürütecekleri işyerlerini kendileri bulmakla yükümlüdürler. Bununla birlikte Fakülte Uygulamalı Ders Yürütme Kurulu, öğrencilere uygulamalı dersi yürütecekleri işyerlerini bulmaları hususunda yardımcı olmak amacıyla gerekli girişimlerde bulunabilir.</a:t>
            </a:r>
          </a:p>
          <a:p>
            <a:pPr marL="0" indent="0">
              <a:buNone/>
            </a:pPr>
            <a:endParaRPr lang="tr-TR" sz="2400" dirty="0"/>
          </a:p>
          <a:p>
            <a:pPr marL="0" indent="0">
              <a:buNone/>
            </a:pPr>
            <a:r>
              <a:rPr lang="tr-TR" sz="2400" dirty="0"/>
              <a:t>Bölüm Uygulamalı Ders Komisyonları tarafından belirlenen veya onay verilen yerler dışında uygulamalı dersi yürüten veya uygulamalı dersi yürüteceği işyerini bulamayan öğrenciler dersten başarısız sayılır. </a:t>
            </a:r>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10</a:t>
            </a:fld>
            <a:endParaRPr lang="en-US"/>
          </a:p>
        </p:txBody>
      </p:sp>
    </p:spTree>
    <p:extLst>
      <p:ext uri="{BB962C8B-B14F-4D97-AF65-F5344CB8AC3E}">
        <p14:creationId xmlns:p14="http://schemas.microsoft.com/office/powerpoint/2010/main" val="4191146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7"/>
            <a:ext cx="6480720" cy="997621"/>
          </a:xfrm>
        </p:spPr>
        <p:txBody>
          <a:bodyPr>
            <a:normAutofit fontScale="90000"/>
          </a:bodyPr>
          <a:lstStyle/>
          <a:p>
            <a:r>
              <a:rPr lang="tr-TR" dirty="0"/>
              <a:t>Uygulamalı Dersini Başka Şehirde Yapabilir miyim?</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635645"/>
            <a:ext cx="6552728" cy="3128919"/>
          </a:xfrm>
        </p:spPr>
        <p:txBody>
          <a:bodyPr>
            <a:normAutofit/>
          </a:bodyPr>
          <a:lstStyle/>
          <a:p>
            <a:pPr marL="0" indent="0">
              <a:buNone/>
            </a:pPr>
            <a:r>
              <a:rPr lang="tr-TR" dirty="0"/>
              <a:t>Evet,</a:t>
            </a:r>
          </a:p>
          <a:p>
            <a:pPr marL="0" indent="0">
              <a:buNone/>
            </a:pPr>
            <a:endParaRPr lang="tr-TR" sz="1800" dirty="0"/>
          </a:p>
          <a:p>
            <a:pPr marL="0" indent="0">
              <a:buNone/>
            </a:pPr>
            <a:r>
              <a:rPr lang="tr-TR" dirty="0"/>
              <a:t>Uygulamalı Ders Komisyonları tarafından belirlenen veya onay verilen her şehirde ve her işyerinde yapılabilir.</a:t>
            </a:r>
          </a:p>
          <a:p>
            <a:pPr marL="0" indent="0">
              <a:buNone/>
            </a:pPr>
            <a:endParaRPr lang="tr-TR" sz="2400" dirty="0"/>
          </a:p>
          <a:p>
            <a:pPr marL="0" indent="0">
              <a:buNone/>
            </a:pPr>
            <a:endParaRPr lang="tr-TR" sz="2400" dirty="0"/>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11</a:t>
            </a:fld>
            <a:endParaRPr lang="en-US"/>
          </a:p>
        </p:txBody>
      </p:sp>
    </p:spTree>
    <p:extLst>
      <p:ext uri="{BB962C8B-B14F-4D97-AF65-F5344CB8AC3E}">
        <p14:creationId xmlns:p14="http://schemas.microsoft.com/office/powerpoint/2010/main" val="290982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Derste Devamsızlık Yapabilir miyim?</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923677"/>
            <a:ext cx="6552728" cy="2840887"/>
          </a:xfrm>
        </p:spPr>
        <p:txBody>
          <a:bodyPr>
            <a:normAutofit fontScale="77500" lnSpcReduction="20000"/>
          </a:bodyPr>
          <a:lstStyle/>
          <a:p>
            <a:pPr marL="0" indent="0">
              <a:buNone/>
            </a:pPr>
            <a:r>
              <a:rPr lang="tr-TR" sz="2400" dirty="0"/>
              <a:t>Öğrenciler uygulamalı derse en az %80 devam etmek zorundadır. İşyerinin kabul ettiği geçerli mazeretlerini en az bir gün önceden bildirerek izin almaları koşuluyla uygulamalı ders süresinin en fazla %20’si kadar devamsızlık yapabilirler. Devam şartını sağlamayan öğrenciler uygulamalı dersten başarısız sayılır.</a:t>
            </a:r>
          </a:p>
          <a:p>
            <a:pPr marL="0" indent="0">
              <a:buNone/>
            </a:pPr>
            <a:endParaRPr lang="tr-TR" sz="2400" dirty="0"/>
          </a:p>
          <a:p>
            <a:pPr marL="0" indent="0">
              <a:buNone/>
            </a:pPr>
            <a:r>
              <a:rPr lang="tr-TR" sz="2400" dirty="0"/>
              <a:t>İzinsiz veya mazeretsiz olarak üst üste iki gün ve üzeri devamsızlık söz konusu olduğunda, öğrencilerin bu durumu kurum/kuruluş tarafından yazılı olarak Bölüm Uygulamalı Ders Komisyonuna bildirilir. Böyle bir durumda öğrenciler uygulamalı dersten başarısız sayılır.</a:t>
            </a:r>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12</a:t>
            </a:fld>
            <a:endParaRPr lang="en-US"/>
          </a:p>
        </p:txBody>
      </p:sp>
    </p:spTree>
    <p:extLst>
      <p:ext uri="{BB962C8B-B14F-4D97-AF65-F5344CB8AC3E}">
        <p14:creationId xmlns:p14="http://schemas.microsoft.com/office/powerpoint/2010/main" val="310378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6"/>
            <a:ext cx="6480720" cy="1429669"/>
          </a:xfrm>
        </p:spPr>
        <p:txBody>
          <a:bodyPr>
            <a:normAutofit fontScale="90000"/>
          </a:bodyPr>
          <a:lstStyle/>
          <a:p>
            <a:r>
              <a:rPr lang="tr-TR" sz="3600" dirty="0"/>
              <a:t>Uygulamalı Ders Döneminde Sağlık Sorunu Nedeniyle Devamsızlık Yaparsam Ne Olur?</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923677"/>
            <a:ext cx="6552728" cy="2840887"/>
          </a:xfrm>
        </p:spPr>
        <p:txBody>
          <a:bodyPr>
            <a:normAutofit fontScale="85000" lnSpcReduction="20000"/>
          </a:bodyPr>
          <a:lstStyle/>
          <a:p>
            <a:pPr marL="0" indent="0">
              <a:buNone/>
            </a:pPr>
            <a:r>
              <a:rPr lang="tr-TR" sz="2400" dirty="0"/>
              <a:t>Öğrencilerin devamsızlıklarının sağlık raporu veya belgeye dayalı mücbir nedenin ortaya çıkması koşulu ile uygulamalı ders süresinin %20’sini aştığı hallerde uygulamalı ders, dersin %20’sini aşan süre kadar uzatılır. </a:t>
            </a:r>
          </a:p>
          <a:p>
            <a:pPr marL="0" indent="0">
              <a:buNone/>
            </a:pPr>
            <a:endParaRPr lang="tr-TR" sz="2400" dirty="0"/>
          </a:p>
          <a:p>
            <a:pPr marL="0" indent="0">
              <a:buNone/>
            </a:pPr>
            <a:r>
              <a:rPr lang="tr-TR" sz="2400" dirty="0"/>
              <a:t>Sağlık raporu veya belgeye dayalı mücbir nedenin ortaya çıkması koşulu ile uygulamalı derse geç başlanılan hallerde ise uygulamalı ders, derse geç başlanılan süre kadar uzatılır. Ancak söz konusu süre ile beraber uygulamalı dersin bitiş tarihi, bütünleme sınav takviminde öngörülen tarihi geçemez.</a:t>
            </a:r>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13</a:t>
            </a:fld>
            <a:endParaRPr lang="en-US"/>
          </a:p>
        </p:txBody>
      </p:sp>
    </p:spTree>
    <p:extLst>
      <p:ext uri="{BB962C8B-B14F-4D97-AF65-F5344CB8AC3E}">
        <p14:creationId xmlns:p14="http://schemas.microsoft.com/office/powerpoint/2010/main" val="2850085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Ders Yerimi Değiştirebilir miyim?</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923677"/>
            <a:ext cx="6552728" cy="2840887"/>
          </a:xfrm>
        </p:spPr>
        <p:txBody>
          <a:bodyPr>
            <a:normAutofit/>
          </a:bodyPr>
          <a:lstStyle/>
          <a:p>
            <a:pPr marL="0" indent="0">
              <a:buNone/>
            </a:pPr>
            <a:r>
              <a:rPr lang="tr-TR" sz="2400" dirty="0"/>
              <a:t>Öğrenciler; Bölüm Uygulamalı Ders Komisyonuna bilgi vermeden ve onay almadan uygulamalı derse ara veremezler ve işyerini değiştiremezler. Aksi takdirde öğrenciler uygulamalı dersten başarısız sayılır. </a:t>
            </a:r>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14</a:t>
            </a:fld>
            <a:endParaRPr lang="en-US"/>
          </a:p>
        </p:txBody>
      </p:sp>
    </p:spTree>
    <p:extLst>
      <p:ext uri="{BB962C8B-B14F-4D97-AF65-F5344CB8AC3E}">
        <p14:creationId xmlns:p14="http://schemas.microsoft.com/office/powerpoint/2010/main" val="151535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Dersi Kim, Nasıl Denetleyecek?</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923677"/>
            <a:ext cx="6552728" cy="2840887"/>
          </a:xfrm>
        </p:spPr>
        <p:txBody>
          <a:bodyPr>
            <a:normAutofit fontScale="92500" lnSpcReduction="10000"/>
          </a:bodyPr>
          <a:lstStyle/>
          <a:p>
            <a:pPr marL="0" indent="0">
              <a:buNone/>
            </a:pPr>
            <a:r>
              <a:rPr lang="tr-TR" sz="2400" dirty="0"/>
              <a:t>Ders kayıt haftası bitiminde öğrenciler için sorumlu hocalar atanacak.</a:t>
            </a:r>
          </a:p>
          <a:p>
            <a:pPr marL="0" indent="0">
              <a:buNone/>
            </a:pPr>
            <a:endParaRPr lang="tr-TR" sz="2400" dirty="0"/>
          </a:p>
          <a:p>
            <a:pPr marL="0" indent="0">
              <a:buNone/>
            </a:pPr>
            <a:r>
              <a:rPr lang="tr-TR" sz="2400" dirty="0"/>
              <a:t>Uzaktan eğitim sistemi üzerinden her hafta hocalarla görüşmeler yapılacak.</a:t>
            </a:r>
          </a:p>
          <a:p>
            <a:pPr marL="0" indent="0">
              <a:buNone/>
            </a:pPr>
            <a:endParaRPr lang="tr-TR" sz="2400" dirty="0"/>
          </a:p>
          <a:p>
            <a:pPr marL="0" indent="0">
              <a:buNone/>
            </a:pPr>
            <a:r>
              <a:rPr lang="tr-TR" sz="2400" dirty="0"/>
              <a:t>İstediği takdirde hoca öğrencisini işyerinde ziyarete de gidebilecek.</a:t>
            </a:r>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15</a:t>
            </a:fld>
            <a:endParaRPr lang="en-US"/>
          </a:p>
        </p:txBody>
      </p:sp>
    </p:spTree>
    <p:extLst>
      <p:ext uri="{BB962C8B-B14F-4D97-AF65-F5344CB8AC3E}">
        <p14:creationId xmlns:p14="http://schemas.microsoft.com/office/powerpoint/2010/main" val="1107125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Dersi için Ücret İsteyebilir miyim?</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923677"/>
            <a:ext cx="6552728" cy="2840887"/>
          </a:xfrm>
        </p:spPr>
        <p:txBody>
          <a:bodyPr>
            <a:normAutofit/>
          </a:bodyPr>
          <a:lstStyle/>
          <a:p>
            <a:pPr marL="0" indent="0">
              <a:buNone/>
            </a:pPr>
            <a:r>
              <a:rPr lang="tr-TR" sz="2400" dirty="0"/>
              <a:t>Üniversite ve uygulama dersin yürütüldüğü işyeri öğrencilere bir ücret ödemekle yükümlü değildir. </a:t>
            </a:r>
          </a:p>
          <a:p>
            <a:pPr marL="0" indent="0">
              <a:buNone/>
            </a:pPr>
            <a:endParaRPr lang="tr-TR" sz="2400" dirty="0"/>
          </a:p>
          <a:p>
            <a:pPr marL="0" indent="0">
              <a:buNone/>
            </a:pPr>
            <a:r>
              <a:rPr lang="tr-TR" sz="2400" dirty="0"/>
              <a:t>Ayrıca öğrencilerin işyeri ile aralarındaki mali ilişkiler, hiçbir biçimde üniversiteye yükümlülük getirmez. </a:t>
            </a:r>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16</a:t>
            </a:fld>
            <a:endParaRPr lang="en-US"/>
          </a:p>
        </p:txBody>
      </p:sp>
    </p:spTree>
    <p:extLst>
      <p:ext uri="{BB962C8B-B14F-4D97-AF65-F5344CB8AC3E}">
        <p14:creationId xmlns:p14="http://schemas.microsoft.com/office/powerpoint/2010/main" val="354106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Dersten Nasıl Başarılı Olacağım?</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563639"/>
            <a:ext cx="6552728" cy="3200926"/>
          </a:xfrm>
        </p:spPr>
        <p:txBody>
          <a:bodyPr>
            <a:normAutofit fontScale="92500" lnSpcReduction="20000"/>
          </a:bodyPr>
          <a:lstStyle/>
          <a:p>
            <a:pPr marL="0" indent="0">
              <a:buNone/>
            </a:pPr>
            <a:r>
              <a:rPr lang="tr-TR" sz="2400" dirty="0"/>
              <a:t>Öğrenciler Uygulamalı Ders Raporlarını, Fakülte tarafından ilan edilen biçim ve içerikte hazırlamak ve uygulamalı dersin bitiminden sonra en geç 7 gün içinde sorumlu öğretim elemanına teslim etmekle yükümlüdür. Uygulamalı Ders Raporunu süresi içinde teslim etmeyen öğrenciler uygulamalı dersten başarısız sayılır.</a:t>
            </a:r>
          </a:p>
          <a:p>
            <a:pPr marL="0" indent="0">
              <a:buNone/>
            </a:pPr>
            <a:endParaRPr lang="tr-TR" sz="2400" dirty="0"/>
          </a:p>
          <a:p>
            <a:pPr marL="0" indent="0">
              <a:buNone/>
            </a:pPr>
            <a:r>
              <a:rPr lang="tr-TR" sz="2400" dirty="0"/>
              <a:t>Öğrencilerin uygulamalı ders kapsamındaki çalışmaları İşyeri Uygulamalı Ders Yetkilisinin dolduracağı İşyeri Uygulamalı Ders Değerlendirme Formu dikkate alınarak sorumlu öğretim elemanı tarafından değerlendirilir. </a:t>
            </a:r>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17</a:t>
            </a:fld>
            <a:endParaRPr lang="en-US"/>
          </a:p>
        </p:txBody>
      </p:sp>
    </p:spTree>
    <p:extLst>
      <p:ext uri="{BB962C8B-B14F-4D97-AF65-F5344CB8AC3E}">
        <p14:creationId xmlns:p14="http://schemas.microsoft.com/office/powerpoint/2010/main" val="363762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a:t>
            </a:r>
            <a:r>
              <a:rPr lang="tr-TR" sz="3600" dirty="0" smtClean="0"/>
              <a:t>Dersin Notum </a:t>
            </a:r>
            <a:r>
              <a:rPr lang="tr-TR" sz="3600" dirty="0" err="1" smtClean="0"/>
              <a:t>GANO’ma</a:t>
            </a:r>
            <a:r>
              <a:rPr lang="tr-TR" sz="3600" dirty="0" smtClean="0"/>
              <a:t> Etki Ediyor mu?</a:t>
            </a:r>
            <a:endParaRPr lang="tr-TR" sz="3600" dirty="0"/>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779661"/>
            <a:ext cx="6552728" cy="2984903"/>
          </a:xfrm>
        </p:spPr>
        <p:txBody>
          <a:bodyPr>
            <a:noAutofit/>
          </a:bodyPr>
          <a:lstStyle/>
          <a:p>
            <a:pPr marL="0" indent="0">
              <a:buNone/>
            </a:pPr>
            <a:r>
              <a:rPr lang="tr-TR" sz="3000" dirty="0" smtClean="0"/>
              <a:t>Evet,</a:t>
            </a:r>
          </a:p>
          <a:p>
            <a:pPr marL="0" indent="0">
              <a:buNone/>
            </a:pPr>
            <a:endParaRPr lang="tr-TR" sz="1000" dirty="0"/>
          </a:p>
          <a:p>
            <a:pPr marL="0" indent="0">
              <a:buNone/>
            </a:pPr>
            <a:r>
              <a:rPr lang="tr-TR" sz="3000" dirty="0" smtClean="0"/>
              <a:t>Uygulamalı ders 30 </a:t>
            </a:r>
            <a:r>
              <a:rPr lang="tr-TR" sz="3000" dirty="0" err="1" smtClean="0"/>
              <a:t>AKTS’lik</a:t>
            </a:r>
            <a:r>
              <a:rPr lang="tr-TR" sz="3000" dirty="0" smtClean="0"/>
              <a:t> bir ders niteliğinde olduğu için bir yarıyıldaki bütün derslerinizin toplam etkisi kadar </a:t>
            </a:r>
            <a:r>
              <a:rPr lang="tr-TR" sz="3000" dirty="0" err="1" smtClean="0"/>
              <a:t>GANO’ya</a:t>
            </a:r>
            <a:r>
              <a:rPr lang="tr-TR" sz="3000" dirty="0" smtClean="0"/>
              <a:t> etki ediyor.</a:t>
            </a:r>
            <a:endParaRPr lang="tr-TR" sz="3000" dirty="0"/>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18</a:t>
            </a:fld>
            <a:endParaRPr lang="en-US"/>
          </a:p>
        </p:txBody>
      </p:sp>
    </p:spTree>
    <p:extLst>
      <p:ext uri="{BB962C8B-B14F-4D97-AF65-F5344CB8AC3E}">
        <p14:creationId xmlns:p14="http://schemas.microsoft.com/office/powerpoint/2010/main" val="241673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6"/>
            <a:ext cx="6480720" cy="1429669"/>
          </a:xfrm>
        </p:spPr>
        <p:txBody>
          <a:bodyPr>
            <a:normAutofit fontScale="90000"/>
          </a:bodyPr>
          <a:lstStyle/>
          <a:p>
            <a:r>
              <a:rPr lang="tr-TR" sz="3600" dirty="0"/>
              <a:t>Uygulamalı </a:t>
            </a:r>
            <a:r>
              <a:rPr lang="tr-TR" sz="3600" dirty="0" smtClean="0"/>
              <a:t>Ders Döneminde Akşamları ve Hafta sonları Başka Yerde Çalışabilir miyim ?</a:t>
            </a:r>
            <a:endParaRPr lang="tr-TR" sz="3600" dirty="0"/>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923678"/>
            <a:ext cx="6552728" cy="2840886"/>
          </a:xfrm>
        </p:spPr>
        <p:txBody>
          <a:bodyPr>
            <a:noAutofit/>
          </a:bodyPr>
          <a:lstStyle/>
          <a:p>
            <a:pPr marL="0" indent="0">
              <a:buNone/>
            </a:pPr>
            <a:r>
              <a:rPr lang="tr-TR" sz="3000" dirty="0" smtClean="0"/>
              <a:t>Evet,</a:t>
            </a:r>
          </a:p>
          <a:p>
            <a:pPr marL="0" indent="0">
              <a:buNone/>
            </a:pPr>
            <a:endParaRPr lang="tr-TR" sz="1600" dirty="0"/>
          </a:p>
          <a:p>
            <a:pPr marL="0" indent="0">
              <a:buNone/>
            </a:pPr>
            <a:r>
              <a:rPr lang="tr-TR" sz="3000" dirty="0" smtClean="0"/>
              <a:t>Uygulamalı dersi dışında kalan zamanlarınızda başka işlerde çalışabilir ve çalıştığınız yer tarafından sigortanız yapılabilir.</a:t>
            </a:r>
            <a:endParaRPr lang="tr-TR" sz="3000" dirty="0"/>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19</a:t>
            </a:fld>
            <a:endParaRPr lang="en-US"/>
          </a:p>
        </p:txBody>
      </p:sp>
    </p:spTree>
    <p:extLst>
      <p:ext uri="{BB962C8B-B14F-4D97-AF65-F5344CB8AC3E}">
        <p14:creationId xmlns:p14="http://schemas.microsoft.com/office/powerpoint/2010/main" val="1967859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195736" y="123478"/>
            <a:ext cx="6491064" cy="1077421"/>
          </a:xfrm>
        </p:spPr>
        <p:txBody>
          <a:bodyPr>
            <a:normAutofit/>
          </a:bodyPr>
          <a:lstStyle/>
          <a:p>
            <a:r>
              <a:rPr lang="tr-TR" dirty="0"/>
              <a:t>Uygulamalı Ders Nedir?</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2195736" y="1204948"/>
            <a:ext cx="6225227" cy="3560966"/>
          </a:xfrm>
        </p:spPr>
        <p:txBody>
          <a:bodyPr>
            <a:normAutofit fontScale="55000" lnSpcReduction="20000"/>
          </a:bodyPr>
          <a:lstStyle/>
          <a:p>
            <a:pPr marL="0" indent="0">
              <a:buNone/>
            </a:pPr>
            <a:endParaRPr lang="tr-TR" sz="1800" dirty="0"/>
          </a:p>
          <a:p>
            <a:pPr marL="0" indent="0">
              <a:buNone/>
            </a:pPr>
            <a:r>
              <a:rPr lang="tr-TR" dirty="0"/>
              <a:t>Kayseri Üniversitesi Uygulamalı Bilimler Fakültesi bölüm müfredatlarında yer alan ve yürütme esasları Uygulamalı Ders Yönergesinde belirlenmiş, işyerinde bir yarıyıl süresince yapılan “Uygulamalı </a:t>
            </a:r>
            <a:r>
              <a:rPr lang="tr-TR" dirty="0" err="1"/>
              <a:t>Ders”tir</a:t>
            </a:r>
            <a:r>
              <a:rPr lang="tr-TR" dirty="0"/>
              <a:t>. </a:t>
            </a:r>
          </a:p>
          <a:p>
            <a:pPr marL="0" indent="0">
              <a:buNone/>
            </a:pPr>
            <a:endParaRPr lang="tr-TR" dirty="0"/>
          </a:p>
          <a:p>
            <a:pPr marL="0" indent="0">
              <a:buNone/>
            </a:pPr>
            <a:r>
              <a:rPr lang="tr-TR" dirty="0"/>
              <a:t>Uygulamalı ders, bir eğitim ve öğretim döneminde diploma programına ait dersler kapsamında öğrencilerin yükseköğretim kurumunun uygulama alanlarında, işletmelerde veya hizmet alanlarında uygulamaların içinde yer alarak bilgi, beceri ve yetkinliklerinin gelişimini sağlayan, ilgili dersin öğretim elemanının veya elemanlarının sorumluluğunda yapılan, işletmede mesleki eğitim veya staj kapsamında olmayan dersi ifade eder.</a:t>
            </a:r>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2</a:t>
            </a:fld>
            <a:endParaRPr lang="en-US"/>
          </a:p>
        </p:txBody>
      </p:sp>
    </p:spTree>
    <p:extLst>
      <p:ext uri="{BB962C8B-B14F-4D97-AF65-F5344CB8AC3E}">
        <p14:creationId xmlns:p14="http://schemas.microsoft.com/office/powerpoint/2010/main" val="1955803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6"/>
            <a:ext cx="6480720" cy="1429669"/>
          </a:xfrm>
        </p:spPr>
        <p:txBody>
          <a:bodyPr>
            <a:normAutofit/>
          </a:bodyPr>
          <a:lstStyle/>
          <a:p>
            <a:r>
              <a:rPr lang="tr-TR" sz="3600" dirty="0"/>
              <a:t>Uygulamalı </a:t>
            </a:r>
            <a:r>
              <a:rPr lang="tr-TR" sz="3600" dirty="0" smtClean="0"/>
              <a:t>Ders Uymam </a:t>
            </a:r>
            <a:r>
              <a:rPr lang="tr-TR" sz="3600" dirty="0" err="1" smtClean="0"/>
              <a:t>Greken</a:t>
            </a:r>
            <a:r>
              <a:rPr lang="tr-TR" sz="3600" dirty="0" smtClean="0"/>
              <a:t> Kurallar Var mı?</a:t>
            </a:r>
            <a:endParaRPr lang="tr-TR" sz="3600" dirty="0"/>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851670"/>
            <a:ext cx="6552728" cy="2912893"/>
          </a:xfrm>
        </p:spPr>
        <p:txBody>
          <a:bodyPr>
            <a:noAutofit/>
          </a:bodyPr>
          <a:lstStyle/>
          <a:p>
            <a:pPr marL="0" indent="0">
              <a:buNone/>
            </a:pPr>
            <a:r>
              <a:rPr lang="tr-TR" sz="2400" dirty="0" smtClean="0"/>
              <a:t>Evet,</a:t>
            </a:r>
          </a:p>
          <a:p>
            <a:pPr marL="0" indent="0">
              <a:buNone/>
            </a:pPr>
            <a:endParaRPr lang="tr-TR" sz="1000" dirty="0"/>
          </a:p>
          <a:p>
            <a:pPr marL="0" indent="0">
              <a:buNone/>
            </a:pPr>
            <a:r>
              <a:rPr lang="tr-TR" sz="2400" dirty="0" smtClean="0"/>
              <a:t>Uygulamalı Ders Yönergesinin 8. maddesinde öğrencinin uygulamalı ders süresince uyması gereken kurallar sıralanmıştır.</a:t>
            </a:r>
          </a:p>
          <a:p>
            <a:pPr marL="0" indent="0">
              <a:buNone/>
            </a:pPr>
            <a:endParaRPr lang="tr-TR" sz="1000" dirty="0" smtClean="0"/>
          </a:p>
          <a:p>
            <a:pPr marL="0" indent="0">
              <a:buNone/>
            </a:pPr>
            <a:r>
              <a:rPr lang="tr-TR" sz="2400" dirty="0">
                <a:hlinkClick r:id="rId2"/>
              </a:rPr>
              <a:t>https://ubf.kayseri.edu.tr/tr/i/70-1/yonergeler</a:t>
            </a:r>
            <a:endParaRPr lang="tr-TR" sz="2400" dirty="0"/>
          </a:p>
          <a:p>
            <a:pPr marL="0" indent="0">
              <a:buNone/>
            </a:pPr>
            <a:endParaRPr lang="tr-TR" sz="3000" dirty="0" smtClean="0"/>
          </a:p>
          <a:p>
            <a:pPr marL="0" indent="0">
              <a:buNone/>
            </a:pPr>
            <a:endParaRPr lang="tr-TR" sz="3000" dirty="0" smtClean="0"/>
          </a:p>
          <a:p>
            <a:pPr marL="0" indent="0">
              <a:buNone/>
            </a:pPr>
            <a:endParaRPr lang="tr-TR" sz="3000" dirty="0"/>
          </a:p>
          <a:p>
            <a:pPr marL="0" indent="0">
              <a:buNone/>
            </a:pPr>
            <a:endParaRPr lang="tr-TR" sz="3000" dirty="0"/>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20</a:t>
            </a:fld>
            <a:endParaRPr lang="en-US"/>
          </a:p>
        </p:txBody>
      </p:sp>
    </p:spTree>
    <p:extLst>
      <p:ext uri="{BB962C8B-B14F-4D97-AF65-F5344CB8AC3E}">
        <p14:creationId xmlns:p14="http://schemas.microsoft.com/office/powerpoint/2010/main" val="3924876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995686"/>
            <a:ext cx="6707088" cy="1224136"/>
          </a:xfrm>
        </p:spPr>
        <p:txBody>
          <a:bodyPr>
            <a:normAutofit/>
          </a:bodyPr>
          <a:lstStyle/>
          <a:p>
            <a:pPr marL="0" indent="0">
              <a:buNone/>
            </a:pPr>
            <a:r>
              <a:rPr lang="tr-TR" sz="6000" dirty="0"/>
              <a:t>TEŞEKKÜRLER</a:t>
            </a:r>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21</a:t>
            </a:fld>
            <a:endParaRPr lang="en-US"/>
          </a:p>
        </p:txBody>
      </p:sp>
    </p:spTree>
    <p:extLst>
      <p:ext uri="{BB962C8B-B14F-4D97-AF65-F5344CB8AC3E}">
        <p14:creationId xmlns:p14="http://schemas.microsoft.com/office/powerpoint/2010/main" val="3753889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2063950" y="3363838"/>
            <a:ext cx="3795659" cy="1224135"/>
          </a:xfrm>
        </p:spPr>
        <p:txBody>
          <a:bodyPr>
            <a:normAutofit/>
          </a:bodyPr>
          <a:lstStyle/>
          <a:p>
            <a:pPr marL="0" indent="0">
              <a:buNone/>
            </a:pPr>
            <a:r>
              <a:rPr lang="tr-TR" sz="1800" dirty="0">
                <a:hlinkClick r:id="rId2"/>
              </a:rPr>
              <a:t>https://ubf.kayseri.edu.tr/tr/i/70-1/yonergeler</a:t>
            </a:r>
            <a:endParaRPr lang="tr-TR" sz="1800" dirty="0"/>
          </a:p>
          <a:p>
            <a:pPr marL="0" indent="0">
              <a:buNone/>
            </a:pPr>
            <a:endParaRPr lang="tr-TR" sz="3000" dirty="0"/>
          </a:p>
          <a:p>
            <a:pPr marL="0" indent="0">
              <a:buNone/>
            </a:pPr>
            <a:endParaRPr lang="tr-TR" sz="3000" dirty="0"/>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3</a:t>
            </a:fld>
            <a:endParaRPr lang="en-US"/>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807" y="634604"/>
            <a:ext cx="2724931" cy="3819684"/>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862" y="634604"/>
            <a:ext cx="3904748" cy="2153170"/>
          </a:xfrm>
          <a:prstGeom prst="rect">
            <a:avLst/>
          </a:prstGeom>
        </p:spPr>
      </p:pic>
    </p:spTree>
    <p:extLst>
      <p:ext uri="{BB962C8B-B14F-4D97-AF65-F5344CB8AC3E}">
        <p14:creationId xmlns:p14="http://schemas.microsoft.com/office/powerpoint/2010/main" val="1848781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195736" y="205977"/>
            <a:ext cx="6491064" cy="1642993"/>
          </a:xfrm>
        </p:spPr>
        <p:txBody>
          <a:bodyPr>
            <a:normAutofit/>
          </a:bodyPr>
          <a:lstStyle/>
          <a:p>
            <a:r>
              <a:rPr lang="tr-TR" sz="3600" dirty="0"/>
              <a:t>Uygulamalı Ders Ne Zaman Başlayacak ve Ne Kadar Sürecek?</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2195736" y="2355726"/>
            <a:ext cx="6264696" cy="2408838"/>
          </a:xfrm>
        </p:spPr>
        <p:txBody>
          <a:bodyPr>
            <a:normAutofit/>
          </a:bodyPr>
          <a:lstStyle/>
          <a:p>
            <a:pPr marL="0" indent="0">
              <a:buNone/>
            </a:pPr>
            <a:r>
              <a:rPr lang="tr-TR" sz="3000" dirty="0" smtClean="0"/>
              <a:t>17/02/2025 </a:t>
            </a:r>
            <a:r>
              <a:rPr lang="tr-TR" sz="3000" dirty="0"/>
              <a:t>tarihinde başlayacak</a:t>
            </a:r>
          </a:p>
          <a:p>
            <a:pPr marL="0" indent="0">
              <a:buNone/>
            </a:pPr>
            <a:r>
              <a:rPr lang="tr-TR" sz="3000" dirty="0" smtClean="0"/>
              <a:t>30</a:t>
            </a:r>
            <a:r>
              <a:rPr lang="tr-TR" sz="3000" dirty="0" smtClean="0"/>
              <a:t>/05/2025 </a:t>
            </a:r>
            <a:r>
              <a:rPr lang="tr-TR" sz="3000" dirty="0"/>
              <a:t>tarihinde bitecek</a:t>
            </a:r>
          </a:p>
          <a:p>
            <a:pPr marL="0" indent="0">
              <a:buNone/>
            </a:pPr>
            <a:r>
              <a:rPr lang="tr-TR" sz="3000" dirty="0"/>
              <a:t>15 hafta sürecek</a:t>
            </a:r>
          </a:p>
          <a:p>
            <a:pPr marL="0" indent="0">
              <a:buNone/>
            </a:pPr>
            <a:endParaRPr lang="tr-TR" sz="3000" dirty="0"/>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4</a:t>
            </a:fld>
            <a:endParaRPr lang="en-US"/>
          </a:p>
        </p:txBody>
      </p:sp>
    </p:spTree>
    <p:extLst>
      <p:ext uri="{BB962C8B-B14F-4D97-AF65-F5344CB8AC3E}">
        <p14:creationId xmlns:p14="http://schemas.microsoft.com/office/powerpoint/2010/main" val="1637938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195736" y="205977"/>
            <a:ext cx="6491064" cy="1357661"/>
          </a:xfrm>
        </p:spPr>
        <p:txBody>
          <a:bodyPr>
            <a:normAutofit fontScale="90000"/>
          </a:bodyPr>
          <a:lstStyle/>
          <a:p>
            <a:r>
              <a:rPr lang="tr-TR" dirty="0"/>
              <a:t>Uygulamalı Dersi </a:t>
            </a:r>
            <a:r>
              <a:rPr lang="tr-TR" dirty="0" err="1"/>
              <a:t>GANO’m</a:t>
            </a:r>
            <a:r>
              <a:rPr lang="tr-TR" dirty="0"/>
              <a:t> Düşük Olsa da Alabilir miyim?</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2195736" y="1923678"/>
            <a:ext cx="6264696" cy="2840886"/>
          </a:xfrm>
        </p:spPr>
        <p:txBody>
          <a:bodyPr>
            <a:normAutofit/>
          </a:bodyPr>
          <a:lstStyle/>
          <a:p>
            <a:pPr marL="0" indent="0">
              <a:buNone/>
            </a:pPr>
            <a:r>
              <a:rPr lang="tr-TR" sz="3000" dirty="0" smtClean="0"/>
              <a:t>Hayır</a:t>
            </a:r>
            <a:r>
              <a:rPr lang="tr-TR" sz="3000" dirty="0"/>
              <a:t>,</a:t>
            </a:r>
          </a:p>
          <a:p>
            <a:pPr marL="0" indent="0">
              <a:buNone/>
            </a:pPr>
            <a:endParaRPr lang="tr-TR" sz="3000" dirty="0"/>
          </a:p>
          <a:p>
            <a:pPr marL="0" indent="0">
              <a:buNone/>
            </a:pPr>
            <a:r>
              <a:rPr lang="tr-TR" sz="3000" dirty="0" err="1"/>
              <a:t>GANO’su</a:t>
            </a:r>
            <a:r>
              <a:rPr lang="tr-TR" sz="3000" dirty="0"/>
              <a:t> 1.80 ve üzeri olan ve bahar yarıyılında devam zorunluluğu olan dersi bulunmayan öğrenciler alabilirler.</a:t>
            </a:r>
          </a:p>
          <a:p>
            <a:pPr marL="0" indent="0">
              <a:buNone/>
            </a:pPr>
            <a:endParaRPr lang="tr-TR" sz="3000" dirty="0"/>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5</a:t>
            </a:fld>
            <a:endParaRPr lang="en-US"/>
          </a:p>
        </p:txBody>
      </p:sp>
    </p:spTree>
    <p:extLst>
      <p:ext uri="{BB962C8B-B14F-4D97-AF65-F5344CB8AC3E}">
        <p14:creationId xmlns:p14="http://schemas.microsoft.com/office/powerpoint/2010/main" val="606518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195736" y="205977"/>
            <a:ext cx="6552728" cy="1573685"/>
          </a:xfrm>
        </p:spPr>
        <p:txBody>
          <a:bodyPr>
            <a:noAutofit/>
          </a:bodyPr>
          <a:lstStyle/>
          <a:p>
            <a:r>
              <a:rPr lang="tr-TR" sz="3600" dirty="0"/>
              <a:t>Uygulamalı Dersi Bu Dönem Alamazsam Okulum Bir Yıl mı Uzayacak?</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2195736" y="1779662"/>
            <a:ext cx="6336704" cy="2984902"/>
          </a:xfrm>
        </p:spPr>
        <p:txBody>
          <a:bodyPr>
            <a:noAutofit/>
          </a:bodyPr>
          <a:lstStyle/>
          <a:p>
            <a:pPr marL="0" indent="0">
              <a:buNone/>
            </a:pPr>
            <a:r>
              <a:rPr lang="tr-TR" sz="2400" dirty="0"/>
              <a:t>Hayır,</a:t>
            </a:r>
          </a:p>
          <a:p>
            <a:pPr marL="0" indent="0">
              <a:spcBef>
                <a:spcPts val="0"/>
              </a:spcBef>
              <a:buNone/>
            </a:pPr>
            <a:endParaRPr lang="tr-TR" sz="800" dirty="0"/>
          </a:p>
          <a:p>
            <a:pPr marL="0" indent="0">
              <a:buNone/>
            </a:pPr>
            <a:r>
              <a:rPr lang="tr-TR" sz="2400" dirty="0"/>
              <a:t>Mezuniyetleri için sadece uygulamalı dersi kalan öğrencilere veya bahar yarıyılında devam zorunluluğu olan dersi bulunmayan (</a:t>
            </a:r>
            <a:r>
              <a:rPr lang="tr-TR" sz="2400" dirty="0" err="1"/>
              <a:t>GANO’su</a:t>
            </a:r>
            <a:r>
              <a:rPr lang="tr-TR" sz="2400" dirty="0"/>
              <a:t> 1.80 ve üzeri) öğrencilere yazılı talepleri üzerine Bölüm Uygulamalı Ders Komisyonunun onayı ile uygulamalı dersi güz yarıyılında alması hakkı tanınabilir. </a:t>
            </a:r>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6</a:t>
            </a:fld>
            <a:endParaRPr lang="en-US"/>
          </a:p>
        </p:txBody>
      </p:sp>
    </p:spTree>
    <p:extLst>
      <p:ext uri="{BB962C8B-B14F-4D97-AF65-F5344CB8AC3E}">
        <p14:creationId xmlns:p14="http://schemas.microsoft.com/office/powerpoint/2010/main" val="2009111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7"/>
            <a:ext cx="6264696" cy="1285653"/>
          </a:xfrm>
        </p:spPr>
        <p:txBody>
          <a:bodyPr>
            <a:normAutofit fontScale="90000"/>
          </a:bodyPr>
          <a:lstStyle/>
          <a:p>
            <a:r>
              <a:rPr lang="tr-TR" dirty="0"/>
              <a:t>Uygulamalı Ders için Ders Kaydı Yapılacak mı?</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2051720" y="1635646"/>
            <a:ext cx="6408712" cy="3128918"/>
          </a:xfrm>
        </p:spPr>
        <p:txBody>
          <a:bodyPr>
            <a:normAutofit/>
          </a:bodyPr>
          <a:lstStyle/>
          <a:p>
            <a:pPr marL="0" indent="0">
              <a:buNone/>
            </a:pPr>
            <a:r>
              <a:rPr lang="tr-TR" sz="3000" dirty="0"/>
              <a:t>Evet</a:t>
            </a:r>
            <a:r>
              <a:rPr lang="tr-TR" sz="3000" dirty="0" smtClean="0"/>
              <a:t>,</a:t>
            </a:r>
          </a:p>
          <a:p>
            <a:pPr marL="0" indent="0">
              <a:buNone/>
            </a:pPr>
            <a:endParaRPr lang="tr-TR" sz="1400" dirty="0"/>
          </a:p>
          <a:p>
            <a:pPr marL="0" indent="0">
              <a:buNone/>
            </a:pPr>
            <a:r>
              <a:rPr lang="tr-TR" sz="3000" dirty="0" smtClean="0"/>
              <a:t>10-18</a:t>
            </a:r>
            <a:r>
              <a:rPr lang="tr-TR" sz="3000" dirty="0" smtClean="0"/>
              <a:t>/02/2025 </a:t>
            </a:r>
            <a:r>
              <a:rPr lang="tr-TR" sz="3000" dirty="0"/>
              <a:t>ders kayıt haftasında </a:t>
            </a:r>
          </a:p>
          <a:p>
            <a:pPr marL="0" indent="0">
              <a:buNone/>
            </a:pPr>
            <a:r>
              <a:rPr lang="tr-TR" sz="1600" dirty="0"/>
              <a:t>IKY 402 - İNSAN KAYNAKLARI YÖNETİMİ UYGULAMALARI</a:t>
            </a:r>
          </a:p>
          <a:p>
            <a:pPr marL="0" indent="0">
              <a:buNone/>
            </a:pPr>
            <a:r>
              <a:rPr lang="tr-TR" sz="1600" dirty="0"/>
              <a:t>MFY 402 - MUHASEBE VE FİNANS YÖNETİMİ UYGULAMALARI</a:t>
            </a:r>
          </a:p>
          <a:p>
            <a:pPr marL="0" indent="0">
              <a:buNone/>
            </a:pPr>
            <a:r>
              <a:rPr lang="tr-TR" sz="1600" dirty="0"/>
              <a:t>UTL 402 - ULUSLARARASI TİCARET VE LOJİSTİK UYGULAMALARI</a:t>
            </a:r>
          </a:p>
          <a:p>
            <a:pPr marL="0" indent="0">
              <a:buNone/>
            </a:pPr>
            <a:r>
              <a:rPr lang="tr-TR" sz="2400" dirty="0"/>
              <a:t>Derslerinden uygun olanı seçilerek ders kaydı mutlaka yapılacak.</a:t>
            </a:r>
          </a:p>
          <a:p>
            <a:pPr marL="0" indent="0">
              <a:buNone/>
            </a:pPr>
            <a:endParaRPr lang="tr-TR" sz="3000" dirty="0"/>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7</a:t>
            </a:fld>
            <a:endParaRPr lang="en-US"/>
          </a:p>
        </p:txBody>
      </p:sp>
    </p:spTree>
    <p:extLst>
      <p:ext uri="{BB962C8B-B14F-4D97-AF65-F5344CB8AC3E}">
        <p14:creationId xmlns:p14="http://schemas.microsoft.com/office/powerpoint/2010/main" val="79622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7"/>
            <a:ext cx="6635080" cy="925613"/>
          </a:xfrm>
        </p:spPr>
        <p:txBody>
          <a:bodyPr>
            <a:normAutofit fontScale="90000"/>
          </a:bodyPr>
          <a:lstStyle/>
          <a:p>
            <a:r>
              <a:rPr lang="tr-TR" dirty="0"/>
              <a:t>Ders Kaydı Dışında Yapılacak Bir Şey Var mı?</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502132"/>
            <a:ext cx="5832648" cy="3301865"/>
          </a:xfrm>
        </p:spPr>
        <p:txBody>
          <a:bodyPr>
            <a:normAutofit/>
          </a:bodyPr>
          <a:lstStyle/>
          <a:p>
            <a:pPr marL="0" indent="0">
              <a:buNone/>
            </a:pPr>
            <a:r>
              <a:rPr lang="tr-TR" sz="3600" dirty="0"/>
              <a:t>Evet,</a:t>
            </a:r>
          </a:p>
          <a:p>
            <a:pPr marL="0" indent="0">
              <a:buNone/>
            </a:pPr>
            <a:endParaRPr lang="tr-TR" sz="1600" dirty="0"/>
          </a:p>
          <a:p>
            <a:pPr marL="0" indent="0">
              <a:buNone/>
            </a:pPr>
            <a:r>
              <a:rPr lang="tr-TR" sz="1600" dirty="0"/>
              <a:t>https://ubf.kayseri.edu.tr/tr/i/4-2/uygulamali-ders</a:t>
            </a:r>
            <a:endParaRPr lang="tr-TR" sz="1600" dirty="0"/>
          </a:p>
          <a:p>
            <a:pPr marL="0" indent="0">
              <a:buNone/>
            </a:pPr>
            <a:endParaRPr lang="tr-TR" sz="1600" dirty="0" smtClean="0"/>
          </a:p>
          <a:p>
            <a:pPr marL="0" indent="0">
              <a:buNone/>
            </a:pPr>
            <a:endParaRPr lang="tr-TR" sz="1600" dirty="0"/>
          </a:p>
          <a:p>
            <a:pPr marL="0" indent="0">
              <a:buNone/>
            </a:pPr>
            <a:r>
              <a:rPr lang="tr-TR" sz="1600" dirty="0"/>
              <a:t>BELGELER en geç ders kayıt haftasından önceki hafta </a:t>
            </a:r>
            <a:r>
              <a:rPr lang="tr-TR" sz="1600" dirty="0">
                <a:solidFill>
                  <a:srgbClr val="FF0000"/>
                </a:solidFill>
              </a:rPr>
              <a:t>Osman </a:t>
            </a:r>
            <a:r>
              <a:rPr lang="tr-TR" sz="1600" dirty="0" err="1" smtClean="0">
                <a:solidFill>
                  <a:srgbClr val="FF0000"/>
                </a:solidFill>
              </a:rPr>
              <a:t>ZORLU</a:t>
            </a:r>
            <a:r>
              <a:rPr lang="tr-TR" sz="1600" dirty="0" err="1" smtClean="0">
                <a:solidFill>
                  <a:srgbClr val="FF0000"/>
                </a:solidFill>
              </a:rPr>
              <a:t>’ya</a:t>
            </a:r>
            <a:r>
              <a:rPr lang="tr-TR" sz="1600" dirty="0" smtClean="0">
                <a:solidFill>
                  <a:srgbClr val="FF0000"/>
                </a:solidFill>
              </a:rPr>
              <a:t> </a:t>
            </a:r>
            <a:r>
              <a:rPr lang="tr-TR" sz="1600" dirty="0"/>
              <a:t>teslim edilir.</a:t>
            </a:r>
          </a:p>
          <a:p>
            <a:pPr marL="0" indent="0">
              <a:buNone/>
            </a:pPr>
            <a:endParaRPr lang="tr-TR" sz="1600" dirty="0"/>
          </a:p>
          <a:p>
            <a:pPr marL="0" indent="0">
              <a:buNone/>
            </a:pPr>
            <a:endParaRPr lang="tr-TR" sz="1600" dirty="0"/>
          </a:p>
          <a:p>
            <a:pPr marL="0" indent="0">
              <a:buNone/>
            </a:pPr>
            <a:endParaRPr lang="tr-TR" sz="1600" dirty="0"/>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8</a:t>
            </a:fld>
            <a:endParaRPr lang="en-US"/>
          </a:p>
        </p:txBody>
      </p:sp>
    </p:spTree>
    <p:extLst>
      <p:ext uri="{BB962C8B-B14F-4D97-AF65-F5344CB8AC3E}">
        <p14:creationId xmlns:p14="http://schemas.microsoft.com/office/powerpoint/2010/main" val="1680120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8A73022-5080-4451-93C2-35461E2BCFAC}"/>
              </a:ext>
            </a:extLst>
          </p:cNvPr>
          <p:cNvSpPr>
            <a:spLocks noGrp="1"/>
          </p:cNvSpPr>
          <p:nvPr>
            <p:ph type="title"/>
          </p:nvPr>
        </p:nvSpPr>
        <p:spPr>
          <a:xfrm>
            <a:off x="2051720" y="205977"/>
            <a:ext cx="6635080" cy="925613"/>
          </a:xfrm>
        </p:spPr>
        <p:txBody>
          <a:bodyPr>
            <a:normAutofit fontScale="90000"/>
          </a:bodyPr>
          <a:lstStyle/>
          <a:p>
            <a:r>
              <a:rPr lang="tr-TR" dirty="0"/>
              <a:t>İş Sağlığı ve Güvenliği Sertifikası Almalı mıyım?</a:t>
            </a:r>
          </a:p>
        </p:txBody>
      </p:sp>
      <p:sp>
        <p:nvSpPr>
          <p:cNvPr id="3" name="İçerik Yer Tutucusu 2">
            <a:extLst>
              <a:ext uri="{FF2B5EF4-FFF2-40B4-BE49-F238E27FC236}">
                <a16:creationId xmlns:a16="http://schemas.microsoft.com/office/drawing/2014/main" xmlns="" id="{7457D18B-2944-4D3C-9871-CC32EE251110}"/>
              </a:ext>
            </a:extLst>
          </p:cNvPr>
          <p:cNvSpPr>
            <a:spLocks noGrp="1"/>
          </p:cNvSpPr>
          <p:nvPr>
            <p:ph idx="1"/>
          </p:nvPr>
        </p:nvSpPr>
        <p:spPr>
          <a:xfrm>
            <a:off x="1979712" y="1502132"/>
            <a:ext cx="6707088" cy="3301865"/>
          </a:xfrm>
        </p:spPr>
        <p:txBody>
          <a:bodyPr>
            <a:normAutofit/>
          </a:bodyPr>
          <a:lstStyle/>
          <a:p>
            <a:pPr marL="0" indent="0">
              <a:buNone/>
            </a:pPr>
            <a:r>
              <a:rPr lang="tr-TR" sz="2800" dirty="0"/>
              <a:t>Evet,</a:t>
            </a:r>
          </a:p>
          <a:p>
            <a:pPr marL="0" indent="0">
              <a:buNone/>
            </a:pPr>
            <a:endParaRPr lang="tr-TR" sz="1600" dirty="0"/>
          </a:p>
          <a:p>
            <a:pPr marL="0" indent="0">
              <a:buNone/>
            </a:pPr>
            <a:r>
              <a:rPr lang="tr-TR" sz="2800" dirty="0"/>
              <a:t>İşyeri sizden istemese dahi İş Sağlığı ve Güvenliği Sertifikası edinin. Herhangi bir iş kazası yaşanması durumunda </a:t>
            </a:r>
            <a:r>
              <a:rPr lang="tr-TR" sz="2800" dirty="0" smtClean="0"/>
              <a:t>başka sorunlar </a:t>
            </a:r>
            <a:r>
              <a:rPr lang="tr-TR" sz="2800" dirty="0"/>
              <a:t>yaşamanızın önüne geçmesi açısından gereklidir.</a:t>
            </a:r>
          </a:p>
          <a:p>
            <a:pPr marL="0" indent="0">
              <a:buNone/>
            </a:pPr>
            <a:endParaRPr lang="tr-TR" sz="1600" dirty="0"/>
          </a:p>
          <a:p>
            <a:pPr marL="0" indent="0">
              <a:buNone/>
            </a:pPr>
            <a:endParaRPr lang="tr-TR" sz="1600" dirty="0"/>
          </a:p>
          <a:p>
            <a:pPr marL="0" indent="0">
              <a:buNone/>
            </a:pPr>
            <a:endParaRPr lang="tr-TR" sz="1600" dirty="0"/>
          </a:p>
        </p:txBody>
      </p:sp>
      <p:pic>
        <p:nvPicPr>
          <p:cNvPr id="4" name="İçerik Yer Tutucusu 4">
            <a:extLst>
              <a:ext uri="{FF2B5EF4-FFF2-40B4-BE49-F238E27FC236}">
                <a16:creationId xmlns:a16="http://schemas.microsoft.com/office/drawing/2014/main" xmlns="" id="{DE42DE97-1900-4A57-A92A-3860943A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61" y="3606185"/>
            <a:ext cx="1158379" cy="1158379"/>
          </a:xfrm>
          <a:prstGeom prst="rect">
            <a:avLst/>
          </a:prstGeom>
        </p:spPr>
      </p:pic>
      <p:sp>
        <p:nvSpPr>
          <p:cNvPr id="5" name="Veri Yer Tutucusu 4">
            <a:extLst>
              <a:ext uri="{FF2B5EF4-FFF2-40B4-BE49-F238E27FC236}">
                <a16:creationId xmlns:a16="http://schemas.microsoft.com/office/drawing/2014/main" xmlns="" id="{062DFAFE-6778-4C02-8F9A-FC696D43D750}"/>
              </a:ext>
            </a:extLst>
          </p:cNvPr>
          <p:cNvSpPr>
            <a:spLocks noGrp="1"/>
          </p:cNvSpPr>
          <p:nvPr>
            <p:ph type="dt" sz="half" idx="10"/>
          </p:nvPr>
        </p:nvSpPr>
        <p:spPr/>
        <p:txBody>
          <a:bodyPr/>
          <a:lstStyle/>
          <a:p>
            <a:r>
              <a:rPr lang="tr-TR" dirty="0">
                <a:solidFill>
                  <a:schemeClr val="bg1"/>
                </a:solidFill>
              </a:rPr>
              <a:t>04.01.2023</a:t>
            </a:r>
            <a:endParaRPr lang="en-US" dirty="0">
              <a:solidFill>
                <a:schemeClr val="bg1"/>
              </a:solidFill>
            </a:endParaRPr>
          </a:p>
        </p:txBody>
      </p:sp>
      <p:sp>
        <p:nvSpPr>
          <p:cNvPr id="6" name="Slayt Numarası Yer Tutucusu 5">
            <a:extLst>
              <a:ext uri="{FF2B5EF4-FFF2-40B4-BE49-F238E27FC236}">
                <a16:creationId xmlns:a16="http://schemas.microsoft.com/office/drawing/2014/main" xmlns="" id="{9AEDD55F-51F5-4FFD-B073-7B4F60BCC2D0}"/>
              </a:ext>
            </a:extLst>
          </p:cNvPr>
          <p:cNvSpPr>
            <a:spLocks noGrp="1"/>
          </p:cNvSpPr>
          <p:nvPr>
            <p:ph type="sldNum" sz="quarter" idx="12"/>
          </p:nvPr>
        </p:nvSpPr>
        <p:spPr/>
        <p:txBody>
          <a:bodyPr/>
          <a:lstStyle/>
          <a:p>
            <a:fld id="{52713451-F6E1-4628-A8E3-1405590B0C33}" type="slidenum">
              <a:rPr lang="en-US" smtClean="0"/>
              <a:t>9</a:t>
            </a:fld>
            <a:endParaRPr lang="en-US"/>
          </a:p>
        </p:txBody>
      </p:sp>
    </p:spTree>
    <p:extLst>
      <p:ext uri="{BB962C8B-B14F-4D97-AF65-F5344CB8AC3E}">
        <p14:creationId xmlns:p14="http://schemas.microsoft.com/office/powerpoint/2010/main" val="291695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22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226</Template>
  <TotalTime>737</TotalTime>
  <Words>866</Words>
  <Application>Microsoft Office PowerPoint</Application>
  <PresentationFormat>Ekran Gösterisi (16:9)</PresentationFormat>
  <Paragraphs>130</Paragraphs>
  <Slides>21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21</vt:i4>
      </vt:variant>
    </vt:vector>
  </HeadingPairs>
  <TitlesOfParts>
    <vt:vector size="24" baseType="lpstr">
      <vt:lpstr>Arial</vt:lpstr>
      <vt:lpstr>Calibri</vt:lpstr>
      <vt:lpstr>226</vt:lpstr>
      <vt:lpstr>UYGULAMALI DERS BİLGİLENDİRME TOPLANTISI</vt:lpstr>
      <vt:lpstr>Uygulamalı Ders Nedir?</vt:lpstr>
      <vt:lpstr>PowerPoint Sunusu</vt:lpstr>
      <vt:lpstr>Uygulamalı Ders Ne Zaman Başlayacak ve Ne Kadar Sürecek?</vt:lpstr>
      <vt:lpstr>Uygulamalı Dersi GANO’m Düşük Olsa da Alabilir miyim?</vt:lpstr>
      <vt:lpstr>Uygulamalı Dersi Bu Dönem Alamazsam Okulum Bir Yıl mı Uzayacak?</vt:lpstr>
      <vt:lpstr>Uygulamalı Ders için Ders Kaydı Yapılacak mı?</vt:lpstr>
      <vt:lpstr>Ders Kaydı Dışında Yapılacak Bir Şey Var mı?</vt:lpstr>
      <vt:lpstr>İş Sağlığı ve Güvenliği Sertifikası Almalı mıyım?</vt:lpstr>
      <vt:lpstr>Uygulamalı Dersini Yapacağım Yeri Kim Bulacak?</vt:lpstr>
      <vt:lpstr>Uygulamalı Dersini Başka Şehirde Yapabilir miyim?</vt:lpstr>
      <vt:lpstr>Uygulamalı Derste Devamsızlık Yapabilir miyim?</vt:lpstr>
      <vt:lpstr>Uygulamalı Ders Döneminde Sağlık Sorunu Nedeniyle Devamsızlık Yaparsam Ne Olur?</vt:lpstr>
      <vt:lpstr>Uygulamalı Ders Yerimi Değiştirebilir miyim?</vt:lpstr>
      <vt:lpstr>Uygulamalı Dersi Kim, Nasıl Denetleyecek?</vt:lpstr>
      <vt:lpstr>Uygulamalı Dersi için Ücret İsteyebilir miyim?</vt:lpstr>
      <vt:lpstr>Uygulamalı Dersten Nasıl Başarılı Olacağım?</vt:lpstr>
      <vt:lpstr>Uygulamalı Dersin Notum GANO’ma Etki Ediyor mu?</vt:lpstr>
      <vt:lpstr>Uygulamalı Ders Döneminde Akşamları ve Hafta sonları Başka Yerde Çalışabilir miyim ?</vt:lpstr>
      <vt:lpstr>Uygulamalı Ders Uymam Greken Kurallar Var mı?</vt:lpstr>
      <vt:lpstr>PowerPoint Sunusu</vt:lpstr>
    </vt:vector>
  </TitlesOfParts>
  <Company>Silentall Unattended Installer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ALİ KAPLAN</dc:creator>
  <cp:lastModifiedBy>münevver</cp:lastModifiedBy>
  <cp:revision>107</cp:revision>
  <dcterms:created xsi:type="dcterms:W3CDTF">2016-07-18T10:10:40Z</dcterms:created>
  <dcterms:modified xsi:type="dcterms:W3CDTF">2025-01-07T12:56:42Z</dcterms:modified>
</cp:coreProperties>
</file>